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5" r:id="rId6"/>
    <p:sldId id="260" r:id="rId7"/>
    <p:sldId id="296" r:id="rId8"/>
    <p:sldId id="295" r:id="rId9"/>
    <p:sldId id="297" r:id="rId10"/>
    <p:sldId id="300" r:id="rId11"/>
    <p:sldId id="301" r:id="rId12"/>
    <p:sldId id="262" r:id="rId13"/>
    <p:sldId id="298" r:id="rId14"/>
    <p:sldId id="299" r:id="rId15"/>
    <p:sldId id="266" r:id="rId16"/>
    <p:sldId id="278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oppins" panose="020F0502020204030204" pitchFamily="34" charset="0"/>
      <p:regular r:id="rId23"/>
      <p:bold r:id="rId24"/>
      <p:italic r:id="rId25"/>
      <p:boldItalic r:id="rId26"/>
    </p:embeddedFont>
    <p:embeddedFont>
      <p:font typeface="Space Grotesk Light" pitchFamily="2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 varScale="1">
        <p:scale>
          <a:sx n="120" d="100"/>
          <a:sy n="120" d="100"/>
        </p:scale>
        <p:origin x="1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164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34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86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8395c55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8395c55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19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46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4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735650" y="1188744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Novel Nexus</a:t>
            </a:r>
            <a:endParaRPr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7D1D2464-5A12-4A4C-AA95-4D1551FFBBB0}"/>
              </a:ext>
            </a:extLst>
          </p:cNvPr>
          <p:cNvSpPr txBox="1">
            <a:spLocks/>
          </p:cNvSpPr>
          <p:nvPr/>
        </p:nvSpPr>
        <p:spPr>
          <a:xfrm>
            <a:off x="2211600" y="2348544"/>
            <a:ext cx="4720800" cy="1860725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800" b="0" dirty="0">
                <a:solidFill>
                  <a:schemeClr val="tx1"/>
                </a:solidFill>
              </a:rPr>
              <a:t>Helping Debut Authors get Published</a:t>
            </a:r>
          </a:p>
          <a:p>
            <a:endParaRPr lang="en-US" sz="8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Andrew Mooney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D46C8BA-0979-4C4A-BCEB-A209039C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" y="924399"/>
            <a:ext cx="4028791" cy="3531696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89E642AD-693D-BD4C-ABA7-3EE34742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487" y="924399"/>
            <a:ext cx="4971088" cy="35296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E7ABB08-8D3C-274B-B3D5-BFCE28132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84"/>
          <a:stretch/>
        </p:blipFill>
        <p:spPr>
          <a:xfrm>
            <a:off x="0" y="976866"/>
            <a:ext cx="4719340" cy="318976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653FB58-2F40-CE4F-A15E-162430B58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4" t="61395" r="3382"/>
          <a:stretch/>
        </p:blipFill>
        <p:spPr>
          <a:xfrm>
            <a:off x="4719341" y="1578934"/>
            <a:ext cx="4424659" cy="19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70348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Finding an Agent is Hard</a:t>
            </a:r>
            <a:endParaRPr sz="5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You should use every tool available to you to make sure you find the right agent for you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</a:rPr>
              <a:t>3.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More than just Science Fiction</a:t>
            </a:r>
          </a:p>
        </p:txBody>
      </p:sp>
    </p:spTree>
    <p:extLst>
      <p:ext uri="{BB962C8B-B14F-4D97-AF65-F5344CB8AC3E}">
        <p14:creationId xmlns:p14="http://schemas.microsoft.com/office/powerpoint/2010/main" val="90396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270540" y="790279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There’s More Coming!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270540" y="1474965"/>
            <a:ext cx="663318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000" dirty="0"/>
              <a:t>With an expanded dataset, we can identify books from other genres like mysteries, thrillers and literary fiction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000" dirty="0"/>
              <a:t>If agent information could be included,</a:t>
            </a:r>
            <a:br>
              <a:rPr lang="en-US" sz="2000" dirty="0"/>
            </a:br>
            <a:r>
              <a:rPr lang="en-US" sz="2000" dirty="0"/>
              <a:t>such as openness to submissions,</a:t>
            </a:r>
            <a:br>
              <a:rPr lang="en-US" sz="2000" dirty="0"/>
            </a:br>
            <a:r>
              <a:rPr lang="en-US" sz="2000" dirty="0"/>
              <a:t>it could become very powerful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Google Shape;1189;p35">
            <a:extLst>
              <a:ext uri="{FF2B5EF4-FFF2-40B4-BE49-F238E27FC236}">
                <a16:creationId xmlns:a16="http://schemas.microsoft.com/office/drawing/2014/main" id="{A039A92A-4EA4-8A47-8D76-AC7E5E7257E4}"/>
              </a:ext>
            </a:extLst>
          </p:cNvPr>
          <p:cNvPicPr preferRelativeResize="0"/>
          <p:nvPr/>
        </p:nvPicPr>
        <p:blipFill>
          <a:blip r:embed="rId3"/>
          <a:srcRect l="8113" r="8113"/>
          <a:stretch/>
        </p:blipFill>
        <p:spPr>
          <a:xfrm>
            <a:off x="3639312" y="2571750"/>
            <a:ext cx="5625424" cy="2571750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34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7469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chemeClr val="lt1"/>
                </a:solidFill>
              </a:rPr>
              <a:t>Sometimes the hardest part is knowing where to start</a:t>
            </a:r>
            <a:endParaRPr sz="29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35"/>
          <p:cNvPicPr preferRelativeResize="0"/>
          <p:nvPr/>
        </p:nvPicPr>
        <p:blipFill>
          <a:blip r:embed="rId3"/>
          <a:srcRect l="1117" r="1117"/>
          <a:stretch/>
        </p:blipFill>
        <p:spPr>
          <a:xfrm>
            <a:off x="3017519" y="2462022"/>
            <a:ext cx="6328727" cy="275991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35"/>
          <p:cNvSpPr txBox="1">
            <a:spLocks noGrp="1"/>
          </p:cNvSpPr>
          <p:nvPr>
            <p:ph type="ctrTitle" idx="4294967295"/>
          </p:nvPr>
        </p:nvSpPr>
        <p:spPr>
          <a:xfrm>
            <a:off x="346919" y="479974"/>
            <a:ext cx="4932852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Thank You!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191" name="Google Shape;1191;p35"/>
          <p:cNvSpPr txBox="1">
            <a:spLocks noGrp="1"/>
          </p:cNvSpPr>
          <p:nvPr>
            <p:ph type="subTitle" idx="4294967295"/>
          </p:nvPr>
        </p:nvSpPr>
        <p:spPr>
          <a:xfrm>
            <a:off x="346919" y="1717904"/>
            <a:ext cx="5341200" cy="2060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questions?</a:t>
            </a:r>
            <a:br>
              <a:rPr lang="en" sz="2000" dirty="0"/>
            </a:br>
            <a:r>
              <a:rPr lang="en" sz="2000" dirty="0"/>
              <a:t>You can find me at:</a:t>
            </a:r>
            <a:endParaRPr sz="2000" dirty="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en-US" sz="2000" dirty="0" err="1"/>
              <a:t>andrew.k.mooney@gmail.com</a:t>
            </a:r>
            <a:endParaRPr sz="2000" dirty="0"/>
          </a:p>
          <a:p>
            <a:pPr lvl="0" indent="-355600">
              <a:buSzPts val="2000"/>
            </a:pP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andrewkmooney</a:t>
            </a:r>
            <a:r>
              <a:rPr lang="en-US" sz="2000" dirty="0"/>
              <a:t>/</a:t>
            </a:r>
            <a:br>
              <a:rPr lang="en-US" sz="2000" dirty="0"/>
            </a:br>
            <a:r>
              <a:rPr lang="en-US" sz="2000" dirty="0" err="1"/>
              <a:t>Novel_Genres</a:t>
            </a:r>
            <a:endParaRPr sz="1600" b="1" dirty="0"/>
          </a:p>
        </p:txBody>
      </p:sp>
      <p:sp>
        <p:nvSpPr>
          <p:cNvPr id="1192" name="Google Shape;1192;p3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5"/>
          <p:cNvPicPr preferRelativeResize="0"/>
          <p:nvPr/>
        </p:nvPicPr>
        <p:blipFill rotWithShape="1">
          <a:blip r:embed="rId3"/>
          <a:srcRect t="26376" b="26376"/>
          <a:stretch/>
        </p:blipFill>
        <p:spPr>
          <a:xfrm>
            <a:off x="4572000" y="2999232"/>
            <a:ext cx="4474694" cy="2144274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855300" y="516550"/>
            <a:ext cx="49237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Who am I?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3" name="Google Shape;893;p15"/>
          <p:cNvSpPr txBox="1">
            <a:spLocks noGrp="1"/>
          </p:cNvSpPr>
          <p:nvPr>
            <p:ph type="subTitle" idx="4294967295"/>
          </p:nvPr>
        </p:nvSpPr>
        <p:spPr>
          <a:xfrm>
            <a:off x="855300" y="1716175"/>
            <a:ext cx="5341200" cy="17509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Writer, word enthusiast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Data Scientist, number enthusiast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Huge Science Fiction and Fantasy fan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Unsuccessfully tried to find an agent for 4 separate novels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</a:rPr>
              <a:t>1.</a:t>
            </a:r>
            <a:endParaRPr dirty="0">
              <a:solidFill>
                <a:srgbClr val="FCE5C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Writer’s Roadblock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When good books gather dust, not readers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Who Wants Your Book?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Writing and rewriting is incredible and rewarding…but who is going to buy your book?</a:t>
            </a:r>
          </a:p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Who is your target demographic?</a:t>
            </a:r>
          </a:p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What genre does it fit into?</a:t>
            </a:r>
          </a:p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What books is it similar to?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/>
          <a:srcRect l="-1" t="13068" r="1866" b="36943"/>
          <a:stretch/>
        </p:blipFill>
        <p:spPr>
          <a:xfrm>
            <a:off x="4489704" y="2459736"/>
            <a:ext cx="4812378" cy="2683764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701012"/>
            <a:ext cx="4560996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Finding a Literary Agent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294650"/>
            <a:ext cx="4743876" cy="25366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Aft>
                <a:spcPts val="800"/>
              </a:spcAft>
            </a:pPr>
            <a:r>
              <a:rPr lang="en-US" sz="1500" dirty="0"/>
              <a:t>Why? They your industry champion</a:t>
            </a:r>
          </a:p>
          <a:p>
            <a:pPr marL="285750" indent="-285750">
              <a:spcAft>
                <a:spcPts val="800"/>
              </a:spcAft>
            </a:pPr>
            <a:r>
              <a:rPr lang="en-US" sz="1500" dirty="0"/>
              <a:t>Most publishing houses won’t consider unsolicited manuscripts</a:t>
            </a:r>
          </a:p>
          <a:p>
            <a:pPr marL="285750" indent="-285750">
              <a:spcAft>
                <a:spcPts val="800"/>
              </a:spcAft>
            </a:pPr>
            <a:r>
              <a:rPr lang="en-US" sz="1500" dirty="0"/>
              <a:t>Finding them is hard. Most popular books’ agents aren’t looking for debut authors</a:t>
            </a:r>
          </a:p>
          <a:p>
            <a:pPr marL="285750" indent="-285750">
              <a:spcAft>
                <a:spcPts val="800"/>
              </a:spcAft>
            </a:pPr>
            <a:r>
              <a:rPr lang="en-US" sz="1500" dirty="0"/>
              <a:t>You need to write a kickass query letter</a:t>
            </a:r>
          </a:p>
          <a:p>
            <a:pPr marL="285750" indent="-285750">
              <a:spcAft>
                <a:spcPts val="800"/>
              </a:spcAft>
            </a:pPr>
            <a:r>
              <a:rPr lang="en-US" sz="1500" dirty="0"/>
              <a:t>It all starts with a BLURB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“Literary agents don’t take on every potential client who wants representation – unlike a lawyer or an accountant – because agents don’t get paid unless their clients get paid. So they need to be blown away or ‘hooked’ on a potential client’s project to take it on”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- Robert Lee Brewer, </a:t>
            </a:r>
            <a:r>
              <a:rPr lang="en" sz="2000" i="1" dirty="0"/>
              <a:t>Writer’s Digest</a:t>
            </a:r>
            <a:endParaRPr sz="2000" i="1"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</a:rPr>
              <a:t>2.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Novel Nexus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A tool for finding agents</a:t>
            </a:r>
          </a:p>
        </p:txBody>
      </p:sp>
    </p:spTree>
    <p:extLst>
      <p:ext uri="{BB962C8B-B14F-4D97-AF65-F5344CB8AC3E}">
        <p14:creationId xmlns:p14="http://schemas.microsoft.com/office/powerpoint/2010/main" val="149728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270540" y="790279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it Do?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270540" y="1474965"/>
            <a:ext cx="5426172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000" dirty="0"/>
              <a:t>Tells you the major Science Fiction subgenres and age demographics of your book blurb</a:t>
            </a:r>
          </a:p>
          <a:p>
            <a:r>
              <a:rPr lang="en-US" sz="2000" dirty="0"/>
              <a:t>Tells you what words affected your scores to help you edit your work</a:t>
            </a:r>
          </a:p>
          <a:p>
            <a:r>
              <a:rPr lang="en-US" sz="2000" dirty="0"/>
              <a:t>Tells you the top 10 books with the most similar descriptions to help you research agents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9729AE1F-D88A-9D4A-AB38-AD7696B5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33272"/>
            <a:ext cx="3083559" cy="30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6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270540" y="790279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270540" y="1474965"/>
            <a:ext cx="4840956" cy="31224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dirty="0"/>
              <a:t>Uses Natural Language Processing and machine learning to score your book description.</a:t>
            </a:r>
          </a:p>
          <a:p>
            <a:r>
              <a:rPr lang="en-US" sz="2000" dirty="0"/>
              <a:t>Trained on 11,000 science fiction novels on Goodreads, mostly published in the last 30 years</a:t>
            </a:r>
          </a:p>
          <a:p>
            <a:r>
              <a:rPr lang="en-US" sz="2000" dirty="0"/>
              <a:t>Uses TF-IDF vectorization – doesn’t care about syntax, just words used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6FA2B46-2604-C04C-9ED3-CFDED096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43" y="1084595"/>
            <a:ext cx="3572685" cy="30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0243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428</Words>
  <Application>Microsoft Macintosh PowerPoint</Application>
  <PresentationFormat>On-screen Show (16:9)</PresentationFormat>
  <Paragraphs>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Space Grotesk Light</vt:lpstr>
      <vt:lpstr>Poppins</vt:lpstr>
      <vt:lpstr>Calibri</vt:lpstr>
      <vt:lpstr>Arial</vt:lpstr>
      <vt:lpstr>Bianca template</vt:lpstr>
      <vt:lpstr>Novel Nexus</vt:lpstr>
      <vt:lpstr>Who am I?</vt:lpstr>
      <vt:lpstr>1. Writer’s Roadblock</vt:lpstr>
      <vt:lpstr>Who Wants Your Book?</vt:lpstr>
      <vt:lpstr>Finding a Literary Agent</vt:lpstr>
      <vt:lpstr>PowerPoint Presentation</vt:lpstr>
      <vt:lpstr>2. Novel Nexus</vt:lpstr>
      <vt:lpstr>What Does it Do?</vt:lpstr>
      <vt:lpstr>How Does it Work?</vt:lpstr>
      <vt:lpstr>PowerPoint Presentation</vt:lpstr>
      <vt:lpstr>PowerPoint Presentation</vt:lpstr>
      <vt:lpstr>Finding an Agent is Hard</vt:lpstr>
      <vt:lpstr>3. Next Steps</vt:lpstr>
      <vt:lpstr>There’s More Coming!</vt:lpstr>
      <vt:lpstr>Sometimes the hardest part is knowing where to start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Nexus</dc:title>
  <cp:lastModifiedBy>Andrew Mooney</cp:lastModifiedBy>
  <cp:revision>10</cp:revision>
  <cp:lastPrinted>2021-07-21T03:21:33Z</cp:lastPrinted>
  <dcterms:modified xsi:type="dcterms:W3CDTF">2021-07-21T20:44:15Z</dcterms:modified>
</cp:coreProperties>
</file>